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E1783E-EFD4-4B58-989F-D39F919EB72C}" v="1" dt="2023-04-24T14:58:32.5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 Crudden" userId="aa6813e1-61db-4aa4-9892-ab81de5dff71" providerId="ADAL" clId="{AEE1783E-EFD4-4B58-989F-D39F919EB72C}"/>
    <pc:docChg chg="custSel modSld">
      <pc:chgData name="Jane Crudden" userId="aa6813e1-61db-4aa4-9892-ab81de5dff71" providerId="ADAL" clId="{AEE1783E-EFD4-4B58-989F-D39F919EB72C}" dt="2023-04-24T15:27:10.541" v="203" actId="6549"/>
      <pc:docMkLst>
        <pc:docMk/>
      </pc:docMkLst>
      <pc:sldChg chg="addSp delSp modSp mod">
        <pc:chgData name="Jane Crudden" userId="aa6813e1-61db-4aa4-9892-ab81de5dff71" providerId="ADAL" clId="{AEE1783E-EFD4-4B58-989F-D39F919EB72C}" dt="2023-04-24T14:56:18.778" v="20" actId="14100"/>
        <pc:sldMkLst>
          <pc:docMk/>
          <pc:sldMk cId="1789899519" sldId="256"/>
        </pc:sldMkLst>
        <pc:picChg chg="add del mod">
          <ac:chgData name="Jane Crudden" userId="aa6813e1-61db-4aa4-9892-ab81de5dff71" providerId="ADAL" clId="{AEE1783E-EFD4-4B58-989F-D39F919EB72C}" dt="2023-04-24T14:55:32.495" v="17" actId="478"/>
          <ac:picMkLst>
            <pc:docMk/>
            <pc:sldMk cId="1789899519" sldId="256"/>
            <ac:picMk id="3" creationId="{B0AD3209-D22C-DCD5-7274-AC969FE19023}"/>
          </ac:picMkLst>
        </pc:picChg>
        <pc:picChg chg="add mod">
          <ac:chgData name="Jane Crudden" userId="aa6813e1-61db-4aa4-9892-ab81de5dff71" providerId="ADAL" clId="{AEE1783E-EFD4-4B58-989F-D39F919EB72C}" dt="2023-04-24T14:56:18.778" v="20" actId="14100"/>
          <ac:picMkLst>
            <pc:docMk/>
            <pc:sldMk cId="1789899519" sldId="256"/>
            <ac:picMk id="5" creationId="{AC0B721B-2886-DC80-95EC-2B133638C135}"/>
          </ac:picMkLst>
        </pc:picChg>
        <pc:picChg chg="del">
          <ac:chgData name="Jane Crudden" userId="aa6813e1-61db-4aa4-9892-ab81de5dff71" providerId="ADAL" clId="{AEE1783E-EFD4-4B58-989F-D39F919EB72C}" dt="2023-04-24T14:54:13.516" v="13" actId="478"/>
          <ac:picMkLst>
            <pc:docMk/>
            <pc:sldMk cId="1789899519" sldId="256"/>
            <ac:picMk id="9" creationId="{2AD5E307-5021-BE8C-A904-06068EBCD693}"/>
          </ac:picMkLst>
        </pc:picChg>
      </pc:sldChg>
      <pc:sldChg chg="addSp delSp mod">
        <pc:chgData name="Jane Crudden" userId="aa6813e1-61db-4aa4-9892-ab81de5dff71" providerId="ADAL" clId="{AEE1783E-EFD4-4B58-989F-D39F919EB72C}" dt="2023-04-24T14:57:12.528" v="22" actId="22"/>
        <pc:sldMkLst>
          <pc:docMk/>
          <pc:sldMk cId="1321560168" sldId="257"/>
        </pc:sldMkLst>
        <pc:picChg chg="add">
          <ac:chgData name="Jane Crudden" userId="aa6813e1-61db-4aa4-9892-ab81de5dff71" providerId="ADAL" clId="{AEE1783E-EFD4-4B58-989F-D39F919EB72C}" dt="2023-04-24T14:57:12.528" v="22" actId="22"/>
          <ac:picMkLst>
            <pc:docMk/>
            <pc:sldMk cId="1321560168" sldId="257"/>
            <ac:picMk id="3" creationId="{477481DC-3DE1-3C85-D699-F08BA0636A92}"/>
          </ac:picMkLst>
        </pc:picChg>
        <pc:picChg chg="del">
          <ac:chgData name="Jane Crudden" userId="aa6813e1-61db-4aa4-9892-ab81de5dff71" providerId="ADAL" clId="{AEE1783E-EFD4-4B58-989F-D39F919EB72C}" dt="2023-04-24T14:56:37.371" v="21" actId="478"/>
          <ac:picMkLst>
            <pc:docMk/>
            <pc:sldMk cId="1321560168" sldId="257"/>
            <ac:picMk id="4" creationId="{15644664-17ED-FA70-0C6D-D265F47DB5CF}"/>
          </ac:picMkLst>
        </pc:picChg>
      </pc:sldChg>
      <pc:sldChg chg="addSp delSp modSp mod">
        <pc:chgData name="Jane Crudden" userId="aa6813e1-61db-4aa4-9892-ab81de5dff71" providerId="ADAL" clId="{AEE1783E-EFD4-4B58-989F-D39F919EB72C}" dt="2023-04-24T14:58:46.656" v="43" actId="20577"/>
        <pc:sldMkLst>
          <pc:docMk/>
          <pc:sldMk cId="2717598467" sldId="258"/>
        </pc:sldMkLst>
        <pc:spChg chg="add mod">
          <ac:chgData name="Jane Crudden" userId="aa6813e1-61db-4aa4-9892-ab81de5dff71" providerId="ADAL" clId="{AEE1783E-EFD4-4B58-989F-D39F919EB72C}" dt="2023-04-24T14:58:46.656" v="43" actId="20577"/>
          <ac:spMkLst>
            <pc:docMk/>
            <pc:sldMk cId="2717598467" sldId="258"/>
            <ac:spMk id="7" creationId="{449564F9-1D8A-DA7F-3F02-3FFD8F787738}"/>
          </ac:spMkLst>
        </pc:spChg>
        <pc:picChg chg="del">
          <ac:chgData name="Jane Crudden" userId="aa6813e1-61db-4aa4-9892-ab81de5dff71" providerId="ADAL" clId="{AEE1783E-EFD4-4B58-989F-D39F919EB72C}" dt="2023-04-24T14:57:25.460" v="23" actId="478"/>
          <ac:picMkLst>
            <pc:docMk/>
            <pc:sldMk cId="2717598467" sldId="258"/>
            <ac:picMk id="3" creationId="{734D58E6-FB2B-50B8-C1F3-9F9C92CEF5A8}"/>
          </ac:picMkLst>
        </pc:picChg>
        <pc:picChg chg="add">
          <ac:chgData name="Jane Crudden" userId="aa6813e1-61db-4aa4-9892-ab81de5dff71" providerId="ADAL" clId="{AEE1783E-EFD4-4B58-989F-D39F919EB72C}" dt="2023-04-24T14:58:03.838" v="24" actId="22"/>
          <ac:picMkLst>
            <pc:docMk/>
            <pc:sldMk cId="2717598467" sldId="258"/>
            <ac:picMk id="6" creationId="{4A17F45B-4877-7FDC-03A4-39E8BB6DEF7D}"/>
          </ac:picMkLst>
        </pc:picChg>
      </pc:sldChg>
      <pc:sldChg chg="addSp delSp mod">
        <pc:chgData name="Jane Crudden" userId="aa6813e1-61db-4aa4-9892-ab81de5dff71" providerId="ADAL" clId="{AEE1783E-EFD4-4B58-989F-D39F919EB72C}" dt="2023-04-24T14:59:21.895" v="45" actId="22"/>
        <pc:sldMkLst>
          <pc:docMk/>
          <pc:sldMk cId="2544294205" sldId="259"/>
        </pc:sldMkLst>
        <pc:picChg chg="del">
          <ac:chgData name="Jane Crudden" userId="aa6813e1-61db-4aa4-9892-ab81de5dff71" providerId="ADAL" clId="{AEE1783E-EFD4-4B58-989F-D39F919EB72C}" dt="2023-04-24T14:58:57.720" v="44" actId="478"/>
          <ac:picMkLst>
            <pc:docMk/>
            <pc:sldMk cId="2544294205" sldId="259"/>
            <ac:picMk id="5" creationId="{5B6DD878-99AB-CE61-E40D-5B4E930B5BD3}"/>
          </ac:picMkLst>
        </pc:picChg>
        <pc:picChg chg="add">
          <ac:chgData name="Jane Crudden" userId="aa6813e1-61db-4aa4-9892-ab81de5dff71" providerId="ADAL" clId="{AEE1783E-EFD4-4B58-989F-D39F919EB72C}" dt="2023-04-24T14:59:21.895" v="45" actId="22"/>
          <ac:picMkLst>
            <pc:docMk/>
            <pc:sldMk cId="2544294205" sldId="259"/>
            <ac:picMk id="7" creationId="{86147651-0E10-9076-004A-15637B59D628}"/>
          </ac:picMkLst>
        </pc:picChg>
      </pc:sldChg>
      <pc:sldChg chg="addSp delSp mod">
        <pc:chgData name="Jane Crudden" userId="aa6813e1-61db-4aa4-9892-ab81de5dff71" providerId="ADAL" clId="{AEE1783E-EFD4-4B58-989F-D39F919EB72C}" dt="2023-04-24T15:00:13.686" v="47" actId="22"/>
        <pc:sldMkLst>
          <pc:docMk/>
          <pc:sldMk cId="835675089" sldId="260"/>
        </pc:sldMkLst>
        <pc:picChg chg="del">
          <ac:chgData name="Jane Crudden" userId="aa6813e1-61db-4aa4-9892-ab81de5dff71" providerId="ADAL" clId="{AEE1783E-EFD4-4B58-989F-D39F919EB72C}" dt="2023-04-24T14:59:32.736" v="46" actId="478"/>
          <ac:picMkLst>
            <pc:docMk/>
            <pc:sldMk cId="835675089" sldId="260"/>
            <ac:picMk id="5" creationId="{97D07351-A533-A548-7074-47A5B934978A}"/>
          </ac:picMkLst>
        </pc:picChg>
        <pc:picChg chg="add">
          <ac:chgData name="Jane Crudden" userId="aa6813e1-61db-4aa4-9892-ab81de5dff71" providerId="ADAL" clId="{AEE1783E-EFD4-4B58-989F-D39F919EB72C}" dt="2023-04-24T15:00:13.686" v="47" actId="22"/>
          <ac:picMkLst>
            <pc:docMk/>
            <pc:sldMk cId="835675089" sldId="260"/>
            <ac:picMk id="7" creationId="{48DD0427-5EF9-4531-04AE-7507E9C1C7D4}"/>
          </ac:picMkLst>
        </pc:picChg>
      </pc:sldChg>
      <pc:sldChg chg="addSp delSp modSp mod">
        <pc:chgData name="Jane Crudden" userId="aa6813e1-61db-4aa4-9892-ab81de5dff71" providerId="ADAL" clId="{AEE1783E-EFD4-4B58-989F-D39F919EB72C}" dt="2023-04-24T15:07:10.748" v="150" actId="6549"/>
        <pc:sldMkLst>
          <pc:docMk/>
          <pc:sldMk cId="1446091676" sldId="261"/>
        </pc:sldMkLst>
        <pc:spChg chg="mod">
          <ac:chgData name="Jane Crudden" userId="aa6813e1-61db-4aa4-9892-ab81de5dff71" providerId="ADAL" clId="{AEE1783E-EFD4-4B58-989F-D39F919EB72C}" dt="2023-04-24T15:07:10.748" v="150" actId="6549"/>
          <ac:spMkLst>
            <pc:docMk/>
            <pc:sldMk cId="1446091676" sldId="261"/>
            <ac:spMk id="9" creationId="{5653D22B-E076-A6D2-C5BA-8889BA427E2F}"/>
          </ac:spMkLst>
        </pc:spChg>
        <pc:picChg chg="del">
          <ac:chgData name="Jane Crudden" userId="aa6813e1-61db-4aa4-9892-ab81de5dff71" providerId="ADAL" clId="{AEE1783E-EFD4-4B58-989F-D39F919EB72C}" dt="2023-04-24T15:00:40.896" v="48" actId="478"/>
          <ac:picMkLst>
            <pc:docMk/>
            <pc:sldMk cId="1446091676" sldId="261"/>
            <ac:picMk id="5" creationId="{74559F73-33FD-5E4E-BD88-29BCFDB4768B}"/>
          </ac:picMkLst>
        </pc:picChg>
        <pc:picChg chg="add mod">
          <ac:chgData name="Jane Crudden" userId="aa6813e1-61db-4aa4-9892-ab81de5dff71" providerId="ADAL" clId="{AEE1783E-EFD4-4B58-989F-D39F919EB72C}" dt="2023-04-24T15:01:37.843" v="50" actId="1076"/>
          <ac:picMkLst>
            <pc:docMk/>
            <pc:sldMk cId="1446091676" sldId="261"/>
            <ac:picMk id="7" creationId="{BDEEF1C4-C4D0-16C7-A3E0-03864A03C0A7}"/>
          </ac:picMkLst>
        </pc:picChg>
      </pc:sldChg>
      <pc:sldChg chg="addSp delSp modSp mod">
        <pc:chgData name="Jane Crudden" userId="aa6813e1-61db-4aa4-9892-ab81de5dff71" providerId="ADAL" clId="{AEE1783E-EFD4-4B58-989F-D39F919EB72C}" dt="2023-04-24T15:14:54.722" v="165" actId="20577"/>
        <pc:sldMkLst>
          <pc:docMk/>
          <pc:sldMk cId="929314917" sldId="262"/>
        </pc:sldMkLst>
        <pc:spChg chg="mod">
          <ac:chgData name="Jane Crudden" userId="aa6813e1-61db-4aa4-9892-ab81de5dff71" providerId="ADAL" clId="{AEE1783E-EFD4-4B58-989F-D39F919EB72C}" dt="2023-04-24T15:14:54.722" v="165" actId="20577"/>
          <ac:spMkLst>
            <pc:docMk/>
            <pc:sldMk cId="929314917" sldId="262"/>
            <ac:spMk id="9" creationId="{548D4F47-718F-91E0-7B45-9216E4FA43C2}"/>
          </ac:spMkLst>
        </pc:spChg>
        <pc:picChg chg="del">
          <ac:chgData name="Jane Crudden" userId="aa6813e1-61db-4aa4-9892-ab81de5dff71" providerId="ADAL" clId="{AEE1783E-EFD4-4B58-989F-D39F919EB72C}" dt="2023-04-24T15:08:59.632" v="151" actId="478"/>
          <ac:picMkLst>
            <pc:docMk/>
            <pc:sldMk cId="929314917" sldId="262"/>
            <ac:picMk id="5" creationId="{7465E536-B5AD-33B9-4CCA-25B6DE53CCB2}"/>
          </ac:picMkLst>
        </pc:picChg>
        <pc:picChg chg="add mod">
          <ac:chgData name="Jane Crudden" userId="aa6813e1-61db-4aa4-9892-ab81de5dff71" providerId="ADAL" clId="{AEE1783E-EFD4-4B58-989F-D39F919EB72C}" dt="2023-04-24T15:09:36.806" v="153" actId="1076"/>
          <ac:picMkLst>
            <pc:docMk/>
            <pc:sldMk cId="929314917" sldId="262"/>
            <ac:picMk id="6" creationId="{CFF36FFE-7C54-4FA0-CC37-971E789F718A}"/>
          </ac:picMkLst>
        </pc:picChg>
      </pc:sldChg>
      <pc:sldChg chg="addSp delSp modSp mod">
        <pc:chgData name="Jane Crudden" userId="aa6813e1-61db-4aa4-9892-ab81de5dff71" providerId="ADAL" clId="{AEE1783E-EFD4-4B58-989F-D39F919EB72C}" dt="2023-04-24T15:16:22.773" v="168" actId="1076"/>
        <pc:sldMkLst>
          <pc:docMk/>
          <pc:sldMk cId="65959699" sldId="264"/>
        </pc:sldMkLst>
        <pc:picChg chg="del">
          <ac:chgData name="Jane Crudden" userId="aa6813e1-61db-4aa4-9892-ab81de5dff71" providerId="ADAL" clId="{AEE1783E-EFD4-4B58-989F-D39F919EB72C}" dt="2023-04-24T15:15:48.431" v="166" actId="478"/>
          <ac:picMkLst>
            <pc:docMk/>
            <pc:sldMk cId="65959699" sldId="264"/>
            <ac:picMk id="5" creationId="{4AEF27F6-C4FA-83F5-4E33-87A3AF51FB0F}"/>
          </ac:picMkLst>
        </pc:picChg>
        <pc:picChg chg="add mod">
          <ac:chgData name="Jane Crudden" userId="aa6813e1-61db-4aa4-9892-ab81de5dff71" providerId="ADAL" clId="{AEE1783E-EFD4-4B58-989F-D39F919EB72C}" dt="2023-04-24T15:16:22.773" v="168" actId="1076"/>
          <ac:picMkLst>
            <pc:docMk/>
            <pc:sldMk cId="65959699" sldId="264"/>
            <ac:picMk id="9" creationId="{3D106CF7-54FB-799A-BEF1-265B241B46B7}"/>
          </ac:picMkLst>
        </pc:picChg>
      </pc:sldChg>
      <pc:sldChg chg="addSp delSp modSp mod">
        <pc:chgData name="Jane Crudden" userId="aa6813e1-61db-4aa4-9892-ab81de5dff71" providerId="ADAL" clId="{AEE1783E-EFD4-4B58-989F-D39F919EB72C}" dt="2023-04-24T15:20:01.489" v="174" actId="20577"/>
        <pc:sldMkLst>
          <pc:docMk/>
          <pc:sldMk cId="3531519708" sldId="265"/>
        </pc:sldMkLst>
        <pc:spChg chg="mod">
          <ac:chgData name="Jane Crudden" userId="aa6813e1-61db-4aa4-9892-ab81de5dff71" providerId="ADAL" clId="{AEE1783E-EFD4-4B58-989F-D39F919EB72C}" dt="2023-04-24T15:20:01.489" v="174" actId="20577"/>
          <ac:spMkLst>
            <pc:docMk/>
            <pc:sldMk cId="3531519708" sldId="265"/>
            <ac:spMk id="6" creationId="{7EF26CAC-9D0B-7CCD-D842-C2A4A90CCE30}"/>
          </ac:spMkLst>
        </pc:spChg>
        <pc:picChg chg="del">
          <ac:chgData name="Jane Crudden" userId="aa6813e1-61db-4aa4-9892-ab81de5dff71" providerId="ADAL" clId="{AEE1783E-EFD4-4B58-989F-D39F919EB72C}" dt="2023-04-24T15:17:37.657" v="169" actId="478"/>
          <ac:picMkLst>
            <pc:docMk/>
            <pc:sldMk cId="3531519708" sldId="265"/>
            <ac:picMk id="5" creationId="{7DC099C6-1722-5266-D542-908C80DB5D60}"/>
          </ac:picMkLst>
        </pc:picChg>
        <pc:picChg chg="add mod">
          <ac:chgData name="Jane Crudden" userId="aa6813e1-61db-4aa4-9892-ab81de5dff71" providerId="ADAL" clId="{AEE1783E-EFD4-4B58-989F-D39F919EB72C}" dt="2023-04-24T15:18:11.469" v="171" actId="1076"/>
          <ac:picMkLst>
            <pc:docMk/>
            <pc:sldMk cId="3531519708" sldId="265"/>
            <ac:picMk id="8" creationId="{06991FF8-037C-AB4F-F203-79221BE6C687}"/>
          </ac:picMkLst>
        </pc:picChg>
      </pc:sldChg>
      <pc:sldChg chg="addSp delSp modSp mod">
        <pc:chgData name="Jane Crudden" userId="aa6813e1-61db-4aa4-9892-ab81de5dff71" providerId="ADAL" clId="{AEE1783E-EFD4-4B58-989F-D39F919EB72C}" dt="2023-04-24T15:20:53.686" v="177" actId="1076"/>
        <pc:sldMkLst>
          <pc:docMk/>
          <pc:sldMk cId="3361484428" sldId="266"/>
        </pc:sldMkLst>
        <pc:picChg chg="del">
          <ac:chgData name="Jane Crudden" userId="aa6813e1-61db-4aa4-9892-ab81de5dff71" providerId="ADAL" clId="{AEE1783E-EFD4-4B58-989F-D39F919EB72C}" dt="2023-04-24T15:20:23.494" v="175" actId="478"/>
          <ac:picMkLst>
            <pc:docMk/>
            <pc:sldMk cId="3361484428" sldId="266"/>
            <ac:picMk id="5" creationId="{BAC15188-AD1D-3FE4-3762-63AB4815E390}"/>
          </ac:picMkLst>
        </pc:picChg>
        <pc:picChg chg="add mod">
          <ac:chgData name="Jane Crudden" userId="aa6813e1-61db-4aa4-9892-ab81de5dff71" providerId="ADAL" clId="{AEE1783E-EFD4-4B58-989F-D39F919EB72C}" dt="2023-04-24T15:20:53.686" v="177" actId="1076"/>
          <ac:picMkLst>
            <pc:docMk/>
            <pc:sldMk cId="3361484428" sldId="266"/>
            <ac:picMk id="6" creationId="{A83F452B-FCDA-26D5-9BDA-91D0F2D08233}"/>
          </ac:picMkLst>
        </pc:picChg>
      </pc:sldChg>
      <pc:sldChg chg="modSp mod">
        <pc:chgData name="Jane Crudden" userId="aa6813e1-61db-4aa4-9892-ab81de5dff71" providerId="ADAL" clId="{AEE1783E-EFD4-4B58-989F-D39F919EB72C}" dt="2023-04-24T14:54:03.851" v="12" actId="20577"/>
        <pc:sldMkLst>
          <pc:docMk/>
          <pc:sldMk cId="1576562214" sldId="268"/>
        </pc:sldMkLst>
        <pc:spChg chg="mod">
          <ac:chgData name="Jane Crudden" userId="aa6813e1-61db-4aa4-9892-ab81de5dff71" providerId="ADAL" clId="{AEE1783E-EFD4-4B58-989F-D39F919EB72C}" dt="2023-04-24T14:32:54.177" v="5" actId="20577"/>
          <ac:spMkLst>
            <pc:docMk/>
            <pc:sldMk cId="1576562214" sldId="268"/>
            <ac:spMk id="8" creationId="{C77D4005-4A17-619D-F5E1-34DEC36D05C0}"/>
          </ac:spMkLst>
        </pc:spChg>
        <pc:spChg chg="mod">
          <ac:chgData name="Jane Crudden" userId="aa6813e1-61db-4aa4-9892-ab81de5dff71" providerId="ADAL" clId="{AEE1783E-EFD4-4B58-989F-D39F919EB72C}" dt="2023-04-24T14:54:03.851" v="12" actId="20577"/>
          <ac:spMkLst>
            <pc:docMk/>
            <pc:sldMk cId="1576562214" sldId="268"/>
            <ac:spMk id="12" creationId="{0601E014-7512-6B57-5939-675EB971998E}"/>
          </ac:spMkLst>
        </pc:spChg>
        <pc:spChg chg="mod">
          <ac:chgData name="Jane Crudden" userId="aa6813e1-61db-4aa4-9892-ab81de5dff71" providerId="ADAL" clId="{AEE1783E-EFD4-4B58-989F-D39F919EB72C}" dt="2023-04-24T14:53:58.347" v="10" actId="20577"/>
          <ac:spMkLst>
            <pc:docMk/>
            <pc:sldMk cId="1576562214" sldId="268"/>
            <ac:spMk id="14" creationId="{1761D020-E3F3-8F99-B675-9744BDB4F6D8}"/>
          </ac:spMkLst>
        </pc:spChg>
      </pc:sldChg>
      <pc:sldChg chg="modSp mod">
        <pc:chgData name="Jane Crudden" userId="aa6813e1-61db-4aa4-9892-ab81de5dff71" providerId="ADAL" clId="{AEE1783E-EFD4-4B58-989F-D39F919EB72C}" dt="2023-04-24T15:24:10.859" v="199" actId="6549"/>
        <pc:sldMkLst>
          <pc:docMk/>
          <pc:sldMk cId="1628001730" sldId="270"/>
        </pc:sldMkLst>
        <pc:spChg chg="mod">
          <ac:chgData name="Jane Crudden" userId="aa6813e1-61db-4aa4-9892-ab81de5dff71" providerId="ADAL" clId="{AEE1783E-EFD4-4B58-989F-D39F919EB72C}" dt="2023-04-24T15:24:10.859" v="199" actId="6549"/>
          <ac:spMkLst>
            <pc:docMk/>
            <pc:sldMk cId="1628001730" sldId="270"/>
            <ac:spMk id="6" creationId="{F9A3E64A-D622-50BC-B0D4-B868C80C02D0}"/>
          </ac:spMkLst>
        </pc:spChg>
        <pc:graphicFrameChg chg="modGraphic">
          <ac:chgData name="Jane Crudden" userId="aa6813e1-61db-4aa4-9892-ab81de5dff71" providerId="ADAL" clId="{AEE1783E-EFD4-4B58-989F-D39F919EB72C}" dt="2023-04-24T15:23:22.081" v="186" actId="20577"/>
          <ac:graphicFrameMkLst>
            <pc:docMk/>
            <pc:sldMk cId="1628001730" sldId="270"/>
            <ac:graphicFrameMk id="7" creationId="{B81A995C-ADDB-F424-709E-476A7F91FB23}"/>
          </ac:graphicFrameMkLst>
        </pc:graphicFrameChg>
      </pc:sldChg>
      <pc:sldChg chg="modSp mod">
        <pc:chgData name="Jane Crudden" userId="aa6813e1-61db-4aa4-9892-ab81de5dff71" providerId="ADAL" clId="{AEE1783E-EFD4-4B58-989F-D39F919EB72C}" dt="2023-04-24T15:27:10.541" v="203" actId="6549"/>
        <pc:sldMkLst>
          <pc:docMk/>
          <pc:sldMk cId="1175829448" sldId="272"/>
        </pc:sldMkLst>
        <pc:spChg chg="mod">
          <ac:chgData name="Jane Crudden" userId="aa6813e1-61db-4aa4-9892-ab81de5dff71" providerId="ADAL" clId="{AEE1783E-EFD4-4B58-989F-D39F919EB72C}" dt="2023-04-24T15:27:10.541" v="203" actId="6549"/>
          <ac:spMkLst>
            <pc:docMk/>
            <pc:sldMk cId="1175829448" sldId="272"/>
            <ac:spMk id="23" creationId="{6BC5D922-79CB-F218-32C6-7FA9CCDBFB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7DABE-274E-D4F4-D9F3-BB3A171DE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5EEDC7-ECB4-69FB-9149-D934EC227D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18B2E-4891-118F-5C7C-4DB79DC38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E9931-7366-59D0-0707-D5F897F43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5BB37-1C13-875B-4E4A-6299018A5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788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E7A9-28D8-DB79-2D65-8E949608E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6E37ED-6594-74C2-511A-4FBEAA015C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5A907-2307-9391-5864-DDE18C053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64464-E454-E9AA-182C-9EC549D0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E77E7-5F88-06A5-94B6-2DC9DB33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971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E78F53-0ABF-33FC-41D4-0650CCC641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C62370-738E-CD14-739D-095DC93C3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506EE-3381-7817-EA33-BDE995D32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D74F3-B1E8-6810-F586-715C40E3C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89542-26BF-737E-A993-3031E0AFB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8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556F2-AD84-2977-01C0-C39CC13F7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3B744-2668-C3CC-BE90-443E1A6AC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0E14C-B9D4-1562-070B-BFEBB4271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22403-DF85-A26B-F6A3-177BDD27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DA020-3129-F91A-732D-3C3F5D9E9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39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C0138-DBA5-548A-E251-494B3501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9E293B-AE5B-C2C3-FE1C-31B6DC849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7EF78-3853-286D-2C25-C11E7E098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8DA2D-9A3B-208E-4081-22A971D9A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CD235-9443-FD9C-C65E-3ECF74F94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36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9DB3-9539-F543-8246-FE04166CD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D5A84-1300-41AE-8E8D-F8ED42B1CA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483258-AEA5-6631-D935-E11B9C3E45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51C2DF-EB27-CC15-554C-2FCA194EF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849F2-59DD-D492-46DE-7C1F8B6A2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D63D0-ABDB-D42A-69BA-04CF98B9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80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17D02-01DE-A8ED-B988-D174D9615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857CD-A26F-D098-BA13-C3A73C04C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BBAA1B-8EAC-46FE-B582-72A5E1361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D9D304-0D1D-8967-5563-B2AEA46EF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0FA722-C154-1B15-7F07-E78B0A692D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9FC381-B953-8516-9EA5-3D8187059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0FE1BF-A490-DFAA-B981-9E7454EE8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D833B0-A496-1142-E7B0-6B28304C9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272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EA066-44BA-9E3C-460F-74DBA8A4D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1ABD64-4676-BADF-809F-4BCC31575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90F2DB-9228-EC05-949E-BDC04AC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6CAA5D-DB26-4641-E22B-E2DEB1539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0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66B106-1F4D-9E21-0E97-19F7CE1A3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DC1F7A-E714-2668-D534-BE8C275C4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D507C7-13B6-09D5-E4D1-41D0EA60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11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48957-5F0A-BE4D-854C-C1FE8F94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882A4-8709-F426-5FC0-C46C2F8AF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3071C-0B4F-E004-3AF7-7093C7B94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259F6-A03B-5600-443E-9782D481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4CDB7E-18F8-9FBD-2E94-E4CA903DF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02562D-B6DB-564D-374E-C8C4044AE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927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83DB3-723F-C3F1-C432-57F0D1DA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177734-43D5-6B51-4843-095A3F8B52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2A2F39-C4E7-D487-2068-E72F8E9EE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5CC28-802F-805D-561A-3C4017873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F88D25-7958-7A8D-1CBC-DE06B6901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A7B8E-4B04-AA4C-42E8-1591FA8C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351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6E3557-5603-9A3D-40A1-9C85D6E8A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8A468-0D04-98C8-DFBE-DF710BD54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B0B88-5708-D570-5763-D4F8B5399A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B34D9-3005-46D8-9148-A355546BC1EF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55DC7-FF87-10D0-D748-2E49B9BC73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7354B-059C-26D2-D27C-C1C73BBCA6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5FA1-6083-46DE-A81D-2EB451604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635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cid:image002.jpg@01D4019F.54B0D59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4019F.54B0D59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VAN CoCo_Master Brand">
            <a:extLst>
              <a:ext uri="{FF2B5EF4-FFF2-40B4-BE49-F238E27FC236}">
                <a16:creationId xmlns:a16="http://schemas.microsoft.com/office/drawing/2014/main" id="{C5A73EFB-925F-5B8A-2F8D-61AA41519E2C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F3C27484-E0EF-3F07-3EA5-33AF1EF1AA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83581F-714D-DB8E-ADD3-B106072DA913}"/>
              </a:ext>
            </a:extLst>
          </p:cNvPr>
          <p:cNvSpPr txBox="1"/>
          <p:nvPr/>
        </p:nvSpPr>
        <p:spPr>
          <a:xfrm>
            <a:off x="2906409" y="2270234"/>
            <a:ext cx="637918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Cavan PEACEPLUS Action Plan</a:t>
            </a:r>
          </a:p>
          <a:p>
            <a:r>
              <a:rPr lang="en-GB" sz="4000" dirty="0"/>
              <a:t>Consultation Analysis</a:t>
            </a:r>
          </a:p>
        </p:txBody>
      </p:sp>
    </p:spTree>
    <p:extLst>
      <p:ext uri="{BB962C8B-B14F-4D97-AF65-F5344CB8AC3E}">
        <p14:creationId xmlns:p14="http://schemas.microsoft.com/office/powerpoint/2010/main" val="3012113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1E3FD03D-7D64-44D0-5995-622C0219B2F0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052D97D9-A8BE-34D4-A863-05B44400DB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8B7533E-9F53-A1C9-8B46-D9643F1860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9731" y="2866946"/>
            <a:ext cx="7792537" cy="112410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0B575C-2E00-60DC-1995-B1AAC14AB19C}"/>
              </a:ext>
            </a:extLst>
          </p:cNvPr>
          <p:cNvSpPr txBox="1"/>
          <p:nvPr/>
        </p:nvSpPr>
        <p:spPr>
          <a:xfrm>
            <a:off x="3048964" y="1966912"/>
            <a:ext cx="60940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212121"/>
                </a:solidFill>
                <a:effectLst/>
                <a:latin typeface="Segoe UI" panose="020B0502040204020203" pitchFamily="34" charset="0"/>
              </a:rPr>
              <a:t>Order of priority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9713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E5852FB6-ED5D-A0B6-1075-28DF9599DEBA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D7B64843-B060-AE0F-8018-73567500CB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AB076F-E5F0-30C7-1D4F-E7A72D845DC1}"/>
              </a:ext>
            </a:extLst>
          </p:cNvPr>
          <p:cNvSpPr txBox="1"/>
          <p:nvPr/>
        </p:nvSpPr>
        <p:spPr>
          <a:xfrm>
            <a:off x="2699796" y="1643746"/>
            <a:ext cx="60940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212121"/>
                </a:solidFill>
                <a:effectLst/>
                <a:latin typeface="Segoe UI" panose="020B0502040204020203" pitchFamily="34" charset="0"/>
              </a:rPr>
              <a:t>Activities/ actions should be included in the Action Plan for local community regeneration and transformation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4EAC1B-BE60-5071-F3A8-8F7198B59D2C}"/>
              </a:ext>
            </a:extLst>
          </p:cNvPr>
          <p:cNvSpPr/>
          <p:nvPr/>
        </p:nvSpPr>
        <p:spPr>
          <a:xfrm>
            <a:off x="9057290" y="1660649"/>
            <a:ext cx="2825148" cy="4212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Top 5 answers:</a:t>
            </a:r>
          </a:p>
          <a:p>
            <a:pPr marL="342900" indent="-342900">
              <a:buAutoNum type="arabicPeriod"/>
            </a:pPr>
            <a:r>
              <a:rPr lang="en-GB" sz="1400" dirty="0"/>
              <a:t>Development of more shared use of existing community spaces</a:t>
            </a:r>
          </a:p>
          <a:p>
            <a:pPr marL="342900" indent="-342900">
              <a:buAutoNum type="arabicPeriod"/>
            </a:pPr>
            <a:r>
              <a:rPr lang="en-GB" sz="1400" dirty="0"/>
              <a:t>Development  of new/additional indoor community spaces to increase cross community interaction</a:t>
            </a:r>
          </a:p>
          <a:p>
            <a:pPr marL="342900" indent="-342900">
              <a:buFontTx/>
              <a:buAutoNum type="arabicPeriod"/>
            </a:pPr>
            <a:r>
              <a:rPr lang="en-GB" sz="1400" dirty="0"/>
              <a:t> Development  of new/additional outdoor community spaces to increase cross community interaction</a:t>
            </a:r>
          </a:p>
          <a:p>
            <a:pPr marL="342900" indent="-342900">
              <a:buFontTx/>
              <a:buAutoNum type="arabicPeriod"/>
            </a:pPr>
            <a:r>
              <a:rPr lang="en-GB" sz="1400" dirty="0"/>
              <a:t>Activities which aminate community facilities and encourage wider access and participation</a:t>
            </a:r>
          </a:p>
          <a:p>
            <a:pPr marL="342900" indent="-342900">
              <a:buFontTx/>
              <a:buAutoNum type="arabicPeriod"/>
            </a:pPr>
            <a:r>
              <a:rPr lang="en-GB" sz="1400" dirty="0"/>
              <a:t>Development of social enterprise spaces</a:t>
            </a:r>
          </a:p>
          <a:p>
            <a:pPr marL="342900" indent="-342900">
              <a:buFontTx/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C54B8D-CE6C-58EB-B256-1E185DD80F78}"/>
              </a:ext>
            </a:extLst>
          </p:cNvPr>
          <p:cNvSpPr/>
          <p:nvPr/>
        </p:nvSpPr>
        <p:spPr>
          <a:xfrm>
            <a:off x="9057290" y="1643746"/>
            <a:ext cx="2825148" cy="4212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Top 5 answers:</a:t>
            </a:r>
          </a:p>
          <a:p>
            <a:pPr marL="342900" indent="-342900">
              <a:buAutoNum type="arabicPeriod"/>
            </a:pPr>
            <a:r>
              <a:rPr lang="en-GB" sz="1400" dirty="0"/>
              <a:t>Development of more shared use of existing community spaces</a:t>
            </a:r>
          </a:p>
          <a:p>
            <a:pPr marL="342900" indent="-342900">
              <a:buAutoNum type="arabicPeriod"/>
            </a:pPr>
            <a:r>
              <a:rPr lang="en-GB" sz="1400" dirty="0"/>
              <a:t>Development  of new/additional indoor community spaces to increase cross community interaction</a:t>
            </a:r>
          </a:p>
          <a:p>
            <a:pPr marL="342900" indent="-342900">
              <a:buFontTx/>
              <a:buAutoNum type="arabicPeriod"/>
            </a:pPr>
            <a:r>
              <a:rPr lang="en-GB" sz="1400" dirty="0"/>
              <a:t> Development  of new/additional outdoor community spaces to increase cross community interaction</a:t>
            </a:r>
          </a:p>
          <a:p>
            <a:pPr marL="342900" indent="-342900">
              <a:buFontTx/>
              <a:buAutoNum type="arabicPeriod"/>
            </a:pPr>
            <a:r>
              <a:rPr lang="en-GB" sz="1400" dirty="0"/>
              <a:t>Activities which aminate community facilities and encourage wider access and participation</a:t>
            </a:r>
          </a:p>
          <a:p>
            <a:pPr marL="342900" indent="-342900">
              <a:buFontTx/>
              <a:buAutoNum type="arabicPeriod"/>
            </a:pPr>
            <a:r>
              <a:rPr lang="en-GB" sz="1400" dirty="0"/>
              <a:t>Development of social enterprise spaces</a:t>
            </a:r>
          </a:p>
          <a:p>
            <a:pPr marL="342900" indent="-342900">
              <a:buFontTx/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D106CF7-54FB-799A-BEF1-265B241B46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9960" y="2799998"/>
            <a:ext cx="7563906" cy="267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59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18BBDCDB-F135-FCE4-9BFE-F3E12C5404F0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57EBE65F-D04B-2635-50D6-598D7B0531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DDD0058-AB2C-9473-AC9A-6D276599E70A}"/>
              </a:ext>
            </a:extLst>
          </p:cNvPr>
          <p:cNvSpPr txBox="1"/>
          <p:nvPr/>
        </p:nvSpPr>
        <p:spPr>
          <a:xfrm>
            <a:off x="2966013" y="1863533"/>
            <a:ext cx="60940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212121"/>
                </a:solidFill>
                <a:effectLst/>
                <a:latin typeface="Segoe UI" panose="020B0502040204020203" pitchFamily="34" charset="0"/>
              </a:rPr>
              <a:t>Activities/ projects should be included in the Action Plan to build/ sustain thriving and peaceful communities</a:t>
            </a: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F26CAC-9D0B-7CCD-D842-C2A4A90CCE30}"/>
              </a:ext>
            </a:extLst>
          </p:cNvPr>
          <p:cNvSpPr/>
          <p:nvPr/>
        </p:nvSpPr>
        <p:spPr>
          <a:xfrm>
            <a:off x="9027494" y="1558772"/>
            <a:ext cx="2966013" cy="5041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Top 5 answers:</a:t>
            </a:r>
          </a:p>
          <a:p>
            <a:pPr marL="342900" indent="-342900">
              <a:buAutoNum type="arabicPeriod"/>
            </a:pPr>
            <a:r>
              <a:rPr lang="en-GB" sz="1400" dirty="0"/>
              <a:t>Activities for older people/vulnerable residents</a:t>
            </a:r>
          </a:p>
          <a:p>
            <a:pPr marL="342900" indent="-342900">
              <a:buAutoNum type="arabicPeriod"/>
            </a:pPr>
            <a:r>
              <a:rPr lang="en-GB" sz="1400" dirty="0"/>
              <a:t>Development of cross community activities of common interest i.e. health and well being activities, arts activities, sports activities, family activities etc</a:t>
            </a:r>
          </a:p>
          <a:p>
            <a:pPr marL="342900" indent="-342900">
              <a:buFontTx/>
              <a:buAutoNum type="arabicPeriod"/>
            </a:pPr>
            <a:r>
              <a:rPr lang="en-GB" sz="1400" dirty="0"/>
              <a:t>Education programmes tackling issues related to self-esteem, bullying, cyber safety and appropriate use of social media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Enhanced cross community youth activities i.e. through youth centres, drop in programmes, sport/arts/cultural activities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Volunteer development/leadership programmes</a:t>
            </a:r>
          </a:p>
          <a:p>
            <a:pPr marL="342900" indent="-342900">
              <a:buAutoNum type="arabicPeriod"/>
            </a:pPr>
            <a:endParaRPr lang="en-GB" sz="1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991FF8-037C-AB4F-F203-79221BE6C6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078" y="2814625"/>
            <a:ext cx="7887801" cy="332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519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AD87B610-5BE9-F6CD-0AE7-B30A92E816BF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CACBA2F4-E8A4-C39D-D980-BA0577F442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B43CFD9-49CB-4382-E35E-146E6C393818}"/>
              </a:ext>
            </a:extLst>
          </p:cNvPr>
          <p:cNvSpPr txBox="1"/>
          <p:nvPr/>
        </p:nvSpPr>
        <p:spPr>
          <a:xfrm>
            <a:off x="2959031" y="1505247"/>
            <a:ext cx="609407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212121"/>
                </a:solidFill>
                <a:effectLst/>
                <a:latin typeface="Segoe UI" panose="020B0502040204020203" pitchFamily="34" charset="0"/>
              </a:rPr>
              <a:t>Activities/ actions should be included in the Action Plan to ensure understanding and celebration of culture and heritage in our community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550B76-486D-B158-325C-81B1A1F02342}"/>
              </a:ext>
            </a:extLst>
          </p:cNvPr>
          <p:cNvSpPr/>
          <p:nvPr/>
        </p:nvSpPr>
        <p:spPr>
          <a:xfrm>
            <a:off x="9338934" y="1214690"/>
            <a:ext cx="2338552" cy="5525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Top 6 answers:</a:t>
            </a:r>
          </a:p>
          <a:p>
            <a:pPr marL="342900" indent="-342900">
              <a:buAutoNum type="arabicPeriod"/>
            </a:pPr>
            <a:r>
              <a:rPr lang="en-GB" sz="1400" dirty="0"/>
              <a:t>Multi-cultural events/festivals</a:t>
            </a:r>
          </a:p>
          <a:p>
            <a:pPr marL="342900" indent="-342900">
              <a:buAutoNum type="arabicPeriod"/>
            </a:pPr>
            <a:r>
              <a:rPr lang="en-GB" sz="1400" dirty="0"/>
              <a:t>Education programmes for children on cultural traditions within our community</a:t>
            </a:r>
          </a:p>
          <a:p>
            <a:pPr marL="342900" indent="-342900">
              <a:buAutoNum type="arabicPeriod"/>
            </a:pPr>
            <a:r>
              <a:rPr lang="en-GB" sz="1400" dirty="0"/>
              <a:t>Increased opportunities for joint activities between community organisations of different cultural backgrounds</a:t>
            </a:r>
          </a:p>
          <a:p>
            <a:pPr marL="342900" indent="-342900">
              <a:buAutoNum type="arabicPeriod"/>
            </a:pPr>
            <a:r>
              <a:rPr lang="en-GB" sz="1400" dirty="0"/>
              <a:t>Cultural diversity awareness training</a:t>
            </a:r>
          </a:p>
          <a:p>
            <a:pPr marL="342900" indent="-342900">
              <a:buAutoNum type="arabicPeriod"/>
            </a:pPr>
            <a:r>
              <a:rPr lang="en-GB" sz="1400" dirty="0"/>
              <a:t>Community exhibitions on culture and heritage</a:t>
            </a:r>
          </a:p>
          <a:p>
            <a:pPr marL="342900" indent="-342900">
              <a:buAutoNum type="arabicPeriod"/>
            </a:pPr>
            <a:r>
              <a:rPr lang="en-GB" sz="1400" dirty="0"/>
              <a:t>Language training opportunities inc; Irish language, Ulster Scots and English language courses for those who don’t have English as a first language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3F452B-FCDA-26D5-9BDA-91D0F2D082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1574" y="2930215"/>
            <a:ext cx="7725853" cy="285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484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360546-2D6F-BB8E-672C-9D723836157F}"/>
              </a:ext>
            </a:extLst>
          </p:cNvPr>
          <p:cNvSpPr txBox="1"/>
          <p:nvPr/>
        </p:nvSpPr>
        <p:spPr>
          <a:xfrm>
            <a:off x="4535989" y="1198179"/>
            <a:ext cx="3120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Public meetings &amp; focus groups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EE7B59B5-5E83-0AF3-ABA0-8698B1FEB8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468979"/>
              </p:ext>
            </p:extLst>
          </p:nvPr>
        </p:nvGraphicFramePr>
        <p:xfrm>
          <a:off x="2115644" y="1567511"/>
          <a:ext cx="7960711" cy="4866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4711">
                  <a:extLst>
                    <a:ext uri="{9D8B030D-6E8A-4147-A177-3AD203B41FA5}">
                      <a16:colId xmlns:a16="http://schemas.microsoft.com/office/drawing/2014/main" val="143263198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7249431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2766588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30360959"/>
                    </a:ext>
                  </a:extLst>
                </a:gridCol>
              </a:tblGrid>
              <a:tr h="368227">
                <a:tc>
                  <a:txBody>
                    <a:bodyPr/>
                    <a:lstStyle/>
                    <a:p>
                      <a:r>
                        <a:rPr lang="en-GB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Participants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28888"/>
                  </a:ext>
                </a:extLst>
              </a:tr>
              <a:tr h="368227">
                <a:tc>
                  <a:txBody>
                    <a:bodyPr/>
                    <a:lstStyle/>
                    <a:p>
                      <a:r>
                        <a:rPr lang="en-GB" dirty="0"/>
                        <a:t>Cavan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553471"/>
                  </a:ext>
                </a:extLst>
              </a:tr>
              <a:tr h="368227">
                <a:tc>
                  <a:txBody>
                    <a:bodyPr/>
                    <a:lstStyle/>
                    <a:p>
                      <a:r>
                        <a:rPr lang="en-GB" dirty="0"/>
                        <a:t>Cavan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Evening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30011"/>
                  </a:ext>
                </a:extLst>
              </a:tr>
              <a:tr h="368227">
                <a:tc>
                  <a:txBody>
                    <a:bodyPr/>
                    <a:lstStyle/>
                    <a:p>
                      <a:r>
                        <a:rPr lang="en-GB" dirty="0"/>
                        <a:t>Cavan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12 -Councillors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997729"/>
                  </a:ext>
                </a:extLst>
              </a:tr>
              <a:tr h="368227">
                <a:tc>
                  <a:txBody>
                    <a:bodyPr/>
                    <a:lstStyle/>
                    <a:p>
                      <a:r>
                        <a:rPr lang="en-GB" dirty="0" err="1"/>
                        <a:t>Ballyjamesduff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Evening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634741"/>
                  </a:ext>
                </a:extLst>
              </a:tr>
              <a:tr h="368227">
                <a:tc>
                  <a:txBody>
                    <a:bodyPr/>
                    <a:lstStyle/>
                    <a:p>
                      <a:r>
                        <a:rPr lang="en-GB" dirty="0"/>
                        <a:t>Cavan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</a:t>
                      </a:r>
                      <a:r>
                        <a:rPr lang="en-GB" baseline="30000" dirty="0"/>
                        <a:t>nd</a:t>
                      </a:r>
                      <a:r>
                        <a:rPr lang="en-GB" dirty="0"/>
                        <a:t> 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10 - 4c’s MC group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310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Cavan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22</a:t>
                      </a:r>
                      <a:r>
                        <a:rPr lang="en-GB" baseline="30000" dirty="0"/>
                        <a:t>nd</a:t>
                      </a:r>
                      <a:r>
                        <a:rPr lang="en-GB" dirty="0"/>
                        <a:t> February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 – CCC staff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610734"/>
                  </a:ext>
                </a:extLst>
              </a:tr>
              <a:tr h="368227">
                <a:tc>
                  <a:txBody>
                    <a:bodyPr/>
                    <a:lstStyle/>
                    <a:p>
                      <a:r>
                        <a:rPr lang="en-GB" dirty="0"/>
                        <a:t>Cavan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22</a:t>
                      </a:r>
                      <a:r>
                        <a:rPr lang="en-GB" baseline="30000" dirty="0"/>
                        <a:t>nd</a:t>
                      </a:r>
                      <a:r>
                        <a:rPr lang="en-GB" dirty="0"/>
                        <a:t> February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13 – Older peoples council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463328"/>
                  </a:ext>
                </a:extLst>
              </a:tr>
              <a:tr h="368227">
                <a:tc>
                  <a:txBody>
                    <a:bodyPr/>
                    <a:lstStyle/>
                    <a:p>
                      <a:r>
                        <a:rPr lang="en-GB" dirty="0"/>
                        <a:t>Cavan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</a:t>
                      </a:r>
                      <a:r>
                        <a:rPr lang="en-GB" baseline="30000" dirty="0"/>
                        <a:t>nd</a:t>
                      </a:r>
                      <a:r>
                        <a:rPr lang="en-GB" dirty="0"/>
                        <a:t> 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23 - Stakeholders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974755"/>
                  </a:ext>
                </a:extLst>
              </a:tr>
              <a:tr h="368227">
                <a:tc>
                  <a:txBody>
                    <a:bodyPr/>
                    <a:lstStyle/>
                    <a:p>
                      <a:r>
                        <a:rPr lang="en-GB" dirty="0"/>
                        <a:t>Cavan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</a:t>
                      </a:r>
                      <a:r>
                        <a:rPr lang="en-GB" baseline="30000" dirty="0"/>
                        <a:t>nd</a:t>
                      </a:r>
                      <a:r>
                        <a:rPr lang="en-GB" dirty="0"/>
                        <a:t> 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– Comhairle </a:t>
                      </a:r>
                      <a:r>
                        <a:rPr lang="en-GB" dirty="0" err="1"/>
                        <a:t>na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nOg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654537"/>
                  </a:ext>
                </a:extLst>
              </a:tr>
              <a:tr h="368227">
                <a:tc>
                  <a:txBody>
                    <a:bodyPr/>
                    <a:lstStyle/>
                    <a:p>
                      <a:r>
                        <a:rPr lang="en-GB" dirty="0"/>
                        <a:t>Cootehill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</a:t>
                      </a:r>
                      <a:r>
                        <a:rPr lang="en-GB" baseline="30000" dirty="0"/>
                        <a:t>nd</a:t>
                      </a:r>
                      <a:r>
                        <a:rPr lang="en-GB" dirty="0"/>
                        <a:t> 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Evening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018162"/>
                  </a:ext>
                </a:extLst>
              </a:tr>
            </a:tbl>
          </a:graphicData>
        </a:graphic>
      </p:graphicFrame>
      <p:pic>
        <p:nvPicPr>
          <p:cNvPr id="4" name="Picture 3" descr="CAVAN CoCo_Master Brand">
            <a:extLst>
              <a:ext uri="{FF2B5EF4-FFF2-40B4-BE49-F238E27FC236}">
                <a16:creationId xmlns:a16="http://schemas.microsoft.com/office/drawing/2014/main" id="{DDD6E95E-CAB3-FBAA-19D2-3C0D8CFF2EB1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5D3AD5E9-46F2-BBE5-FE86-6F0DF93226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899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2AE8B0F9-B299-7FC1-29C2-06B6C18D7A40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0BC18383-BFD8-6F8A-0E8C-9B37C12707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9A3E64A-D622-50BC-B0D4-B868C80C02D0}"/>
              </a:ext>
            </a:extLst>
          </p:cNvPr>
          <p:cNvSpPr txBox="1"/>
          <p:nvPr/>
        </p:nvSpPr>
        <p:spPr>
          <a:xfrm>
            <a:off x="3047223" y="1597580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Public meetings &amp; focus groups completed 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81A995C-ADDB-F424-709E-476A7F91FB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465821"/>
              </p:ext>
            </p:extLst>
          </p:nvPr>
        </p:nvGraphicFramePr>
        <p:xfrm>
          <a:off x="1901254" y="1966912"/>
          <a:ext cx="8128000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94004059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8788997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2581724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403656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Participants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630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Telephone conversation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– Local link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985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Telephone conversation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– Citizens information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69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Telephone conversation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– Teach Oscail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81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Zoom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13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9 - LDC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068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6 - Disability network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889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Zoom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7 - Traveller Focus group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328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Cavan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24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17 - Economic element (LECP)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160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001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6A5B98EF-B17B-D6F3-D33A-22BC8F822E7A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4C8FE5EA-3B3A-CAC0-B4B7-AD8C66AF59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0CF1318-E385-4248-F59D-F1D6E8D8FCC3}"/>
              </a:ext>
            </a:extLst>
          </p:cNvPr>
          <p:cNvSpPr/>
          <p:nvPr/>
        </p:nvSpPr>
        <p:spPr>
          <a:xfrm>
            <a:off x="677917" y="2203422"/>
            <a:ext cx="2825148" cy="4212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Top 5 answers:</a:t>
            </a:r>
          </a:p>
          <a:p>
            <a:pPr marL="342900" indent="-342900">
              <a:buAutoNum type="arabicPeriod"/>
            </a:pPr>
            <a:r>
              <a:rPr lang="en-GB" sz="1400" dirty="0"/>
              <a:t>Development of more shared use of existing community spaces</a:t>
            </a:r>
          </a:p>
          <a:p>
            <a:pPr marL="342900" indent="-342900">
              <a:buAutoNum type="arabicPeriod"/>
            </a:pPr>
            <a:r>
              <a:rPr lang="en-GB" sz="1400" dirty="0"/>
              <a:t>Development  of new/additional indoor community spaces to increase cross community interaction</a:t>
            </a:r>
          </a:p>
          <a:p>
            <a:pPr marL="342900" indent="-342900">
              <a:buFontTx/>
              <a:buAutoNum type="arabicPeriod"/>
            </a:pPr>
            <a:r>
              <a:rPr lang="en-GB" sz="1400" dirty="0"/>
              <a:t> Development  of new/additional outdoor community spaces to increase cross community interaction</a:t>
            </a:r>
          </a:p>
          <a:p>
            <a:pPr marL="342900" indent="-342900">
              <a:buFontTx/>
              <a:buAutoNum type="arabicPeriod"/>
            </a:pPr>
            <a:r>
              <a:rPr lang="en-GB" sz="1400" dirty="0"/>
              <a:t>Activities which aminate community facilities and encourage wider access and participation</a:t>
            </a:r>
          </a:p>
          <a:p>
            <a:pPr marL="342900" indent="-342900">
              <a:buFontTx/>
              <a:buAutoNum type="arabicPeriod"/>
            </a:pPr>
            <a:r>
              <a:rPr lang="en-GB" sz="1400" dirty="0"/>
              <a:t>Development of social enterprise spaces</a:t>
            </a:r>
          </a:p>
          <a:p>
            <a:pPr marL="342900" indent="-342900">
              <a:buFontTx/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58C3F4-41AC-DDD7-5024-6754EC823F69}"/>
              </a:ext>
            </a:extLst>
          </p:cNvPr>
          <p:cNvSpPr txBox="1"/>
          <p:nvPr/>
        </p:nvSpPr>
        <p:spPr>
          <a:xfrm>
            <a:off x="3047343" y="1451200"/>
            <a:ext cx="60973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Theme 1 –Community Regeneration &amp; Transformation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163AC6-77D0-C467-2464-8517EDED994F}"/>
              </a:ext>
            </a:extLst>
          </p:cNvPr>
          <p:cNvSpPr txBox="1"/>
          <p:nvPr/>
        </p:nvSpPr>
        <p:spPr>
          <a:xfrm>
            <a:off x="4396609" y="2273763"/>
            <a:ext cx="609731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Project ideas: </a:t>
            </a:r>
            <a:endParaRPr lang="en-GB" sz="2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Capital Improvement Programme to upgrade existing community spaces bringing them to a higher standard and increasing cross-community interaction. </a:t>
            </a:r>
          </a:p>
          <a:p>
            <a:endParaRPr lang="en-GB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An Outdoor Recreational Capital Programme to enhance existing spaces as a welcome space for all communities. </a:t>
            </a:r>
          </a:p>
          <a:p>
            <a:endParaRPr lang="en-GB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Capital Programme to enhance Youth facilities/outdoor space in town’s with no youth facility e.g. smart youth shelters. </a:t>
            </a:r>
          </a:p>
          <a:p>
            <a:endParaRPr lang="en-GB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A community focused Shared Spaces Animation Programme to enhance/transform Council / community owned unused green space e.g., community gardens, picnic/seating areas, art features etc.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0848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CF13E5AB-B9BE-B010-F18C-E1DA749465A0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AVAN CoCo_Master Brand">
            <a:extLst>
              <a:ext uri="{FF2B5EF4-FFF2-40B4-BE49-F238E27FC236}">
                <a16:creationId xmlns:a16="http://schemas.microsoft.com/office/drawing/2014/main" id="{701287AE-5423-6809-4748-332E9E1DF504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61962" y="4143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5134A6F7-3032-0BDF-B6D9-D55FBB759E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EFA019-4776-C70A-40BA-3D6C422F0F01}"/>
              </a:ext>
            </a:extLst>
          </p:cNvPr>
          <p:cNvSpPr txBox="1"/>
          <p:nvPr/>
        </p:nvSpPr>
        <p:spPr>
          <a:xfrm>
            <a:off x="3141936" y="1271249"/>
            <a:ext cx="60973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Theme 2 –Thriving and peaceful communities</a:t>
            </a:r>
            <a:endParaRPr lang="en-GB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BC5D922-79CB-F218-32C6-7FA9CCDBFBFF}"/>
              </a:ext>
            </a:extLst>
          </p:cNvPr>
          <p:cNvSpPr/>
          <p:nvPr/>
        </p:nvSpPr>
        <p:spPr>
          <a:xfrm>
            <a:off x="257174" y="2051864"/>
            <a:ext cx="2884762" cy="47194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Top 5 answers:</a:t>
            </a:r>
          </a:p>
          <a:p>
            <a:pPr marL="342900" indent="-342900">
              <a:buAutoNum type="arabicPeriod"/>
            </a:pPr>
            <a:r>
              <a:rPr lang="en-GB" sz="1400" dirty="0"/>
              <a:t>Activities for older people/vulnerable residents</a:t>
            </a:r>
          </a:p>
          <a:p>
            <a:pPr marL="342900" indent="-342900">
              <a:buAutoNum type="arabicPeriod"/>
            </a:pPr>
            <a:r>
              <a:rPr lang="en-GB" sz="1400" dirty="0"/>
              <a:t>Development of cross community activities of common interest i.e. health and well being activities, arts activities, sports activities, family activities etc</a:t>
            </a:r>
          </a:p>
          <a:p>
            <a:pPr marL="342900" indent="-342900">
              <a:buFontTx/>
              <a:buAutoNum type="arabicPeriod"/>
            </a:pPr>
            <a:r>
              <a:rPr lang="en-GB" sz="1400" dirty="0"/>
              <a:t>Education programmes tackling issues related to self-esteem, bullying, cyber safety and appropriate use of social media</a:t>
            </a:r>
          </a:p>
          <a:p>
            <a:pPr marL="342900" indent="-342900">
              <a:buAutoNum type="arabicPeriod"/>
            </a:pPr>
            <a:r>
              <a:rPr lang="en-GB" sz="1400" dirty="0"/>
              <a:t>Enhanced cross community youth activities i.e. through youth centres, drop in programmes, sport/arts/cultural activities</a:t>
            </a:r>
          </a:p>
          <a:p>
            <a:pPr marL="342900" indent="-342900">
              <a:buAutoNum type="arabicPeriod"/>
            </a:pPr>
            <a:r>
              <a:rPr lang="en-GB" sz="1400"/>
              <a:t>Volunteer </a:t>
            </a:r>
            <a:r>
              <a:rPr lang="en-GB" sz="1400" dirty="0"/>
              <a:t>development/leadership programmes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61801A9-3798-AFCD-3A16-172A5DBA0A48}"/>
              </a:ext>
            </a:extLst>
          </p:cNvPr>
          <p:cNvSpPr txBox="1"/>
          <p:nvPr/>
        </p:nvSpPr>
        <p:spPr>
          <a:xfrm>
            <a:off x="3931940" y="1640581"/>
            <a:ext cx="6097314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Project ideas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Historical focused programme focusing on topics of common/shared interests &amp; legacy issues e.g. history of our local villages &amp; towns, railways, waterways, famine etc. </a:t>
            </a:r>
            <a:endParaRPr lang="en-GB" dirty="0"/>
          </a:p>
          <a:p>
            <a:endParaRPr lang="en-GB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A county-wide ‘Health and Well-Being Initiative’.</a:t>
            </a:r>
          </a:p>
          <a:p>
            <a:endParaRPr lang="en-GB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A co-designed Local Cross-Community Activity Plan to complement each of the Capital Programmes and bring youth groups together in joint activity. </a:t>
            </a:r>
          </a:p>
          <a:p>
            <a:endParaRPr lang="en-GB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Youth Programme e.g. sports, drama, arts, summer schemes that include tackling issues </a:t>
            </a:r>
            <a:r>
              <a:rPr lang="en-GB" sz="1800" dirty="0"/>
              <a:t>related to self-esteem, bullying, cyber safety and appropriate use of social media</a:t>
            </a:r>
            <a:endParaRPr lang="en-GB" sz="1800" b="0" i="0" u="none" strike="noStrike" baseline="0" dirty="0">
              <a:latin typeface="Calibri" panose="020F0502020204030204" pitchFamily="34" charset="0"/>
            </a:endParaRPr>
          </a:p>
          <a:p>
            <a:endParaRPr lang="en-GB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Volunteer Capacity Building and Training Programme with emphasis on recruiting young volunteers, leadership training &amp; networking / partnership working. </a:t>
            </a:r>
          </a:p>
          <a:p>
            <a:endParaRPr lang="en-GB" sz="1800" b="0" i="0" u="none" strike="noStrike" baseline="0" dirty="0">
              <a:latin typeface="Calibri" panose="020F0502020204030204" pitchFamily="34" charset="0"/>
            </a:endParaRPr>
          </a:p>
          <a:p>
            <a:endParaRPr lang="en-GB" sz="1800" b="0" i="0" u="none" strike="noStrike" baseline="0" dirty="0">
              <a:latin typeface="Calibri" panose="020F0502020204030204" pitchFamily="34" charset="0"/>
            </a:endParaRPr>
          </a:p>
          <a:p>
            <a:endParaRPr lang="en-GB" sz="1800" b="0" i="0" u="none" strike="noStrike" baseline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829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775F7099-09B3-D1C5-CAA6-BD8158575F30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60131" y="70008"/>
            <a:ext cx="1724025" cy="1751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4EDA0415-BE6D-0F85-231B-2185BC3429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D55B798-BBC8-0A9F-6BFC-CA541080F39B}"/>
              </a:ext>
            </a:extLst>
          </p:cNvPr>
          <p:cNvSpPr txBox="1"/>
          <p:nvPr/>
        </p:nvSpPr>
        <p:spPr>
          <a:xfrm>
            <a:off x="2827940" y="1376120"/>
            <a:ext cx="60973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Theme 3 –Building respect for all cultural traditions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83247B-3CD7-21B7-F2D2-F29A93FC3117}"/>
              </a:ext>
            </a:extLst>
          </p:cNvPr>
          <p:cNvSpPr/>
          <p:nvPr/>
        </p:nvSpPr>
        <p:spPr>
          <a:xfrm>
            <a:off x="260131" y="1954923"/>
            <a:ext cx="2869324" cy="4808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Top 6 answers:</a:t>
            </a:r>
          </a:p>
          <a:p>
            <a:pPr marL="342900" indent="-342900">
              <a:buAutoNum type="arabicPeriod"/>
            </a:pPr>
            <a:r>
              <a:rPr lang="en-GB" sz="1400" dirty="0"/>
              <a:t>Multi-cultural events/festivals</a:t>
            </a:r>
          </a:p>
          <a:p>
            <a:pPr marL="342900" indent="-342900">
              <a:buAutoNum type="arabicPeriod"/>
            </a:pPr>
            <a:r>
              <a:rPr lang="en-GB" sz="1400" dirty="0"/>
              <a:t>Education programmes for children on cultural traditions within our community</a:t>
            </a:r>
          </a:p>
          <a:p>
            <a:pPr marL="342900" indent="-342900">
              <a:buAutoNum type="arabicPeriod"/>
            </a:pPr>
            <a:r>
              <a:rPr lang="en-GB" sz="1400" dirty="0"/>
              <a:t>Increased opportunities for joint activities between community organisations of different cultural backgrounds</a:t>
            </a:r>
          </a:p>
          <a:p>
            <a:pPr marL="342900" indent="-342900">
              <a:buAutoNum type="arabicPeriod"/>
            </a:pPr>
            <a:r>
              <a:rPr lang="en-GB" sz="1400" dirty="0"/>
              <a:t>Cultural diversity awareness training</a:t>
            </a:r>
          </a:p>
          <a:p>
            <a:pPr marL="342900" indent="-342900">
              <a:buAutoNum type="arabicPeriod"/>
            </a:pPr>
            <a:r>
              <a:rPr lang="en-GB" sz="1400" dirty="0"/>
              <a:t>Community exhibitions on culture and heritage</a:t>
            </a:r>
          </a:p>
          <a:p>
            <a:pPr marL="342900" indent="-342900">
              <a:buAutoNum type="arabicPeriod"/>
            </a:pPr>
            <a:r>
              <a:rPr lang="en-GB" sz="1400" dirty="0"/>
              <a:t>Language training opportunities inc; Irish language, Ulster Scots and English language courses for those who don’t have English as a first language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BD7DBB-75A9-BC71-4B69-9EF586C36450}"/>
              </a:ext>
            </a:extLst>
          </p:cNvPr>
          <p:cNvSpPr txBox="1"/>
          <p:nvPr/>
        </p:nvSpPr>
        <p:spPr>
          <a:xfrm>
            <a:off x="3663512" y="1954923"/>
            <a:ext cx="6097314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Project ideas: </a:t>
            </a:r>
            <a:endParaRPr lang="en-GB" sz="2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Celebration of Arts, Music, Heritage, Culture focused Programmes through delivery of workshops, festivals, exhibitions, publications, events etc. </a:t>
            </a:r>
          </a:p>
          <a:p>
            <a:endParaRPr lang="en-GB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Programmes to integrate Newcomer communities into our local communities and for our communities in turn to learn more about their own and other cultures. </a:t>
            </a:r>
          </a:p>
          <a:p>
            <a:endParaRPr lang="en-GB" sz="1800" b="0" i="0" u="none" strike="noStrike" baseline="0" dirty="0">
              <a:highlight>
                <a:srgbClr val="FFFF00"/>
              </a:highlight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latin typeface="Calibri" panose="020F0502020204030204" pitchFamily="34" charset="0"/>
              </a:rPr>
              <a:t>English Support Programmes (in a non-formal setting) for  Newcomer communities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2316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3D408955-9149-398D-127E-E2759890E09A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60131" y="70008"/>
            <a:ext cx="1724025" cy="1751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8617670C-DB87-A164-C81E-6DFA4F437A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E0AD550-09CD-EC50-9A6F-A4B202D2B9F2}"/>
              </a:ext>
            </a:extLst>
          </p:cNvPr>
          <p:cNvSpPr txBox="1"/>
          <p:nvPr/>
        </p:nvSpPr>
        <p:spPr>
          <a:xfrm>
            <a:off x="3957145" y="2333297"/>
            <a:ext cx="25166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Discussion:</a:t>
            </a:r>
          </a:p>
          <a:p>
            <a:pPr marL="342900" indent="-342900">
              <a:buAutoNum type="arabicPeriod"/>
            </a:pPr>
            <a:r>
              <a:rPr lang="en-GB" dirty="0"/>
              <a:t>Thoughts?</a:t>
            </a:r>
          </a:p>
          <a:p>
            <a:pPr marL="342900" indent="-342900">
              <a:buAutoNum type="arabicPeriod"/>
            </a:pPr>
            <a:r>
              <a:rPr lang="en-GB" dirty="0"/>
              <a:t>Identify gaps</a:t>
            </a:r>
          </a:p>
          <a:p>
            <a:pPr marL="342900" indent="-342900">
              <a:buAutoNum type="arabicPeriod"/>
            </a:pPr>
            <a:r>
              <a:rPr lang="en-GB" dirty="0"/>
              <a:t>Stage 2 consultations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0971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VAN CoCo_Master Brand">
            <a:extLst>
              <a:ext uri="{FF2B5EF4-FFF2-40B4-BE49-F238E27FC236}">
                <a16:creationId xmlns:a16="http://schemas.microsoft.com/office/drawing/2014/main" id="{E4C9035F-DFE6-7C8C-F26A-CEE5F23B0BF5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D2D9067-17CF-9FDD-9267-1B222B24AF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EA242928-FAF6-2947-2BC4-64E4CE39A3F4}"/>
              </a:ext>
            </a:extLst>
          </p:cNvPr>
          <p:cNvSpPr/>
          <p:nvPr/>
        </p:nvSpPr>
        <p:spPr>
          <a:xfrm>
            <a:off x="2506717" y="2144110"/>
            <a:ext cx="1735974" cy="1284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Survey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7D4005-4A17-619D-F5E1-34DEC36D05C0}"/>
              </a:ext>
            </a:extLst>
          </p:cNvPr>
          <p:cNvSpPr txBox="1"/>
          <p:nvPr/>
        </p:nvSpPr>
        <p:spPr>
          <a:xfrm>
            <a:off x="4343400" y="2743200"/>
            <a:ext cx="1213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200 replies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F1738D6-ED11-35F3-F894-049E45080EAE}"/>
              </a:ext>
            </a:extLst>
          </p:cNvPr>
          <p:cNvSpPr/>
          <p:nvPr/>
        </p:nvSpPr>
        <p:spPr>
          <a:xfrm>
            <a:off x="2617076" y="4164723"/>
            <a:ext cx="1813034" cy="1284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Public meetings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01E014-7512-6B57-5939-675EB971998E}"/>
              </a:ext>
            </a:extLst>
          </p:cNvPr>
          <p:cNvSpPr txBox="1"/>
          <p:nvPr/>
        </p:nvSpPr>
        <p:spPr>
          <a:xfrm>
            <a:off x="4430110" y="4745421"/>
            <a:ext cx="15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45 participants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390596C-DB07-6A21-C0C6-691721E0B21E}"/>
              </a:ext>
            </a:extLst>
          </p:cNvPr>
          <p:cNvSpPr/>
          <p:nvPr/>
        </p:nvSpPr>
        <p:spPr>
          <a:xfrm>
            <a:off x="6910553" y="2100755"/>
            <a:ext cx="1735974" cy="1284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Focus Groups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61D020-E3F3-8F99-B675-9744BDB4F6D8}"/>
              </a:ext>
            </a:extLst>
          </p:cNvPr>
          <p:cNvSpPr txBox="1"/>
          <p:nvPr/>
        </p:nvSpPr>
        <p:spPr>
          <a:xfrm>
            <a:off x="9128233" y="2664373"/>
            <a:ext cx="1700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122 participants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0F9ECE0-1B79-AF31-97DE-740E02EA3E94}"/>
              </a:ext>
            </a:extLst>
          </p:cNvPr>
          <p:cNvSpPr/>
          <p:nvPr/>
        </p:nvSpPr>
        <p:spPr>
          <a:xfrm>
            <a:off x="6910554" y="3932182"/>
            <a:ext cx="1735974" cy="1284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Councillors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9E5E4C-6A8E-042E-B325-CE42E0CA4EF3}"/>
              </a:ext>
            </a:extLst>
          </p:cNvPr>
          <p:cNvSpPr txBox="1"/>
          <p:nvPr/>
        </p:nvSpPr>
        <p:spPr>
          <a:xfrm>
            <a:off x="9128234" y="4627179"/>
            <a:ext cx="15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12 participants</a:t>
            </a:r>
          </a:p>
        </p:txBody>
      </p:sp>
    </p:spTree>
    <p:extLst>
      <p:ext uri="{BB962C8B-B14F-4D97-AF65-F5344CB8AC3E}">
        <p14:creationId xmlns:p14="http://schemas.microsoft.com/office/powerpoint/2010/main" val="157656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4E43E9B-F472-D940-25A2-3850799108DB}"/>
              </a:ext>
            </a:extLst>
          </p:cNvPr>
          <p:cNvSpPr txBox="1"/>
          <p:nvPr/>
        </p:nvSpPr>
        <p:spPr>
          <a:xfrm>
            <a:off x="2414588" y="1700213"/>
            <a:ext cx="111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1. Gender</a:t>
            </a:r>
          </a:p>
        </p:txBody>
      </p:sp>
      <p:pic>
        <p:nvPicPr>
          <p:cNvPr id="11" name="Picture 10" descr="CAVAN CoCo_Master Brand">
            <a:extLst>
              <a:ext uri="{FF2B5EF4-FFF2-40B4-BE49-F238E27FC236}">
                <a16:creationId xmlns:a16="http://schemas.microsoft.com/office/drawing/2014/main" id="{A774746D-0C23-EF29-2E56-E51DD21007DF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C4C9A451-FBBA-6EB9-611C-EA3F7353A5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C0B721B-2886-DC80-95EC-2B133638C1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0837" y="2396360"/>
            <a:ext cx="6630325" cy="188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899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8459A25-BF2F-84DC-CC71-60AFFC7FA3C0}"/>
              </a:ext>
            </a:extLst>
          </p:cNvPr>
          <p:cNvSpPr txBox="1"/>
          <p:nvPr/>
        </p:nvSpPr>
        <p:spPr>
          <a:xfrm>
            <a:off x="2223547" y="1271588"/>
            <a:ext cx="540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Age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0002546D-FF5A-E6C2-7C77-269927BD0B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pic>
        <p:nvPicPr>
          <p:cNvPr id="7" name="Picture 6" descr="CAVAN CoCo_Master Brand">
            <a:extLst>
              <a:ext uri="{FF2B5EF4-FFF2-40B4-BE49-F238E27FC236}">
                <a16:creationId xmlns:a16="http://schemas.microsoft.com/office/drawing/2014/main" id="{5A1B3A87-1FBF-27FC-9305-7876B3CAD71C}"/>
              </a:ext>
            </a:extLst>
          </p:cNvPr>
          <p:cNvPicPr>
            <a:picLocks noChangeAspect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77481DC-3DE1-3C85-D699-F08BA0636A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4494" y="2052445"/>
            <a:ext cx="7783011" cy="275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60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VAN CoCo_Master Brand">
            <a:extLst>
              <a:ext uri="{FF2B5EF4-FFF2-40B4-BE49-F238E27FC236}">
                <a16:creationId xmlns:a16="http://schemas.microsoft.com/office/drawing/2014/main" id="{605E1ECB-5D60-1EA4-0E75-61379830AE9D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CDDFFDAA-BEC3-C5CB-F7C2-86BDF5ED55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A17F45B-4877-7FDC-03A4-39E8BB6DEF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7336" y="1895261"/>
            <a:ext cx="7897327" cy="306747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49564F9-1D8A-DA7F-3F02-3FFD8F787738}"/>
              </a:ext>
            </a:extLst>
          </p:cNvPr>
          <p:cNvSpPr txBox="1"/>
          <p:nvPr/>
        </p:nvSpPr>
        <p:spPr>
          <a:xfrm>
            <a:off x="2584580" y="1296955"/>
            <a:ext cx="1767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Religion or belief</a:t>
            </a:r>
          </a:p>
        </p:txBody>
      </p:sp>
    </p:spTree>
    <p:extLst>
      <p:ext uri="{BB962C8B-B14F-4D97-AF65-F5344CB8AC3E}">
        <p14:creationId xmlns:p14="http://schemas.microsoft.com/office/powerpoint/2010/main" val="271759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AFA25C1D-34B6-66D4-9819-AE34DBEB0081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B125B48A-1A1E-03B9-2198-1830098B79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4B1DBD-8EC0-0C06-E49B-6288543EC8D2}"/>
              </a:ext>
            </a:extLst>
          </p:cNvPr>
          <p:cNvSpPr txBox="1"/>
          <p:nvPr/>
        </p:nvSpPr>
        <p:spPr>
          <a:xfrm>
            <a:off x="2033587" y="1966912"/>
            <a:ext cx="2786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Municipal District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147651-0E10-9076-004A-15637B59D6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9784" y="2633551"/>
            <a:ext cx="7392432" cy="159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294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61256041-DA3D-0CFD-349E-B6C8CC4BF1FD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2D92710-D154-D534-BD0D-71B5748D4D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7586635-FBF9-D401-6AD1-43F07C85D195}"/>
              </a:ext>
            </a:extLst>
          </p:cNvPr>
          <p:cNvSpPr txBox="1"/>
          <p:nvPr/>
        </p:nvSpPr>
        <p:spPr>
          <a:xfrm>
            <a:off x="2800350" y="1571625"/>
            <a:ext cx="2558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Ethnic Background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DD0427-5EF9-4531-04AE-7507E9C1C7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6389" y="2147708"/>
            <a:ext cx="7859222" cy="2562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675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FDC27F07-DBB2-90A9-06FC-731E54132F91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3C3DF3E5-3DFD-8E5A-4C2A-B24A80B129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76A351-5B9B-8121-4F66-FD40C0595EF0}"/>
              </a:ext>
            </a:extLst>
          </p:cNvPr>
          <p:cNvSpPr txBox="1"/>
          <p:nvPr/>
        </p:nvSpPr>
        <p:spPr>
          <a:xfrm>
            <a:off x="2033587" y="1214690"/>
            <a:ext cx="7492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solidFill>
                  <a:srgbClr val="212121"/>
                </a:solidFill>
                <a:effectLst/>
                <a:latin typeface="Segoe UI" panose="020B0502040204020203" pitchFamily="34" charset="0"/>
              </a:rPr>
              <a:t> Most important priorities for building peaceful and thriving communities </a:t>
            </a:r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53D22B-E076-A6D2-C5BA-8889BA427E2F}"/>
              </a:ext>
            </a:extLst>
          </p:cNvPr>
          <p:cNvSpPr/>
          <p:nvPr/>
        </p:nvSpPr>
        <p:spPr>
          <a:xfrm>
            <a:off x="8891751" y="1225555"/>
            <a:ext cx="3300249" cy="47022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Top 6 answers:</a:t>
            </a:r>
          </a:p>
          <a:p>
            <a:pPr marL="342900" indent="-342900">
              <a:buAutoNum type="arabicPeriod"/>
            </a:pPr>
            <a:r>
              <a:rPr lang="en-GB" sz="1400" dirty="0"/>
              <a:t>Involving young people in community activities and building new friendships with others</a:t>
            </a:r>
          </a:p>
          <a:p>
            <a:pPr marL="342900" indent="-342900">
              <a:buAutoNum type="arabicPeriod"/>
            </a:pPr>
            <a:r>
              <a:rPr lang="en-GB" sz="1400" dirty="0"/>
              <a:t>Bringing people together to address common issues i.e. Mental health, unemployment, environmental programmes etc</a:t>
            </a:r>
          </a:p>
          <a:p>
            <a:pPr marL="342900" indent="-342900">
              <a:buAutoNum type="arabicPeriod"/>
            </a:pPr>
            <a:r>
              <a:rPr lang="en-GB" sz="1400" dirty="0"/>
              <a:t>Creation of new/additional community spaces which are open to all</a:t>
            </a:r>
          </a:p>
          <a:p>
            <a:pPr marL="342900" indent="-342900">
              <a:buAutoNum type="arabicPeriod"/>
            </a:pPr>
            <a:r>
              <a:rPr lang="en-GB" sz="1400" dirty="0"/>
              <a:t>Dealing with Anti-social behaviour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FontTx/>
              <a:buAutoNum type="arabicPeriod"/>
            </a:pPr>
            <a:r>
              <a:rPr lang="en-GB" sz="1400" dirty="0"/>
              <a:t>More opportunities/support for community activities engaging older people</a:t>
            </a:r>
          </a:p>
          <a:p>
            <a:pPr marL="342900" indent="-342900">
              <a:buAutoNum type="arabicPeriod"/>
            </a:pPr>
            <a:r>
              <a:rPr lang="en-GB" sz="1400" dirty="0"/>
              <a:t>Involving minority communities in community life and activities</a:t>
            </a:r>
          </a:p>
          <a:p>
            <a:pPr marL="342900" indent="-342900" algn="ctr">
              <a:buAutoNum type="arabicPeriod"/>
            </a:pPr>
            <a:endParaRPr lang="en-GB" sz="1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EEF1C4-C4D0-16C7-A3E0-03864A03C0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7639" y="1861021"/>
            <a:ext cx="7554379" cy="448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091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VAN CoCo_Master Brand">
            <a:extLst>
              <a:ext uri="{FF2B5EF4-FFF2-40B4-BE49-F238E27FC236}">
                <a16:creationId xmlns:a16="http://schemas.microsoft.com/office/drawing/2014/main" id="{B64FFE52-3B93-5E9A-F305-EF108E0345B6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09562" y="261937"/>
            <a:ext cx="17240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242B2B62-36A0-67A0-28E7-79A30B6506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070" y="315530"/>
            <a:ext cx="3706368" cy="8991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D389250-807F-2FCB-4570-D38A6ACE3131}"/>
              </a:ext>
            </a:extLst>
          </p:cNvPr>
          <p:cNvSpPr txBox="1"/>
          <p:nvPr/>
        </p:nvSpPr>
        <p:spPr>
          <a:xfrm>
            <a:off x="2868531" y="891524"/>
            <a:ext cx="60940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212121"/>
                </a:solidFill>
                <a:effectLst/>
                <a:latin typeface="Segoe UI" panose="020B0502040204020203" pitchFamily="34" charset="0"/>
              </a:rPr>
              <a:t>Biggest </a:t>
            </a:r>
            <a:r>
              <a:rPr lang="en-GB" b="0" i="0">
                <a:solidFill>
                  <a:srgbClr val="212121"/>
                </a:solidFill>
                <a:effectLst/>
                <a:latin typeface="Segoe UI" panose="020B0502040204020203" pitchFamily="34" charset="0"/>
              </a:rPr>
              <a:t>barriers to </a:t>
            </a:r>
            <a:r>
              <a:rPr lang="en-GB" b="0" i="0" dirty="0">
                <a:solidFill>
                  <a:srgbClr val="212121"/>
                </a:solidFill>
                <a:effectLst/>
                <a:latin typeface="Segoe UI" panose="020B0502040204020203" pitchFamily="34" charset="0"/>
              </a:rPr>
              <a:t>community integration and cohesion </a:t>
            </a:r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8D4F47-718F-91E0-7B45-9216E4FA43C2}"/>
              </a:ext>
            </a:extLst>
          </p:cNvPr>
          <p:cNvSpPr/>
          <p:nvPr/>
        </p:nvSpPr>
        <p:spPr>
          <a:xfrm>
            <a:off x="8962601" y="1836850"/>
            <a:ext cx="3263557" cy="43668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Top 5 answers:</a:t>
            </a:r>
          </a:p>
          <a:p>
            <a:r>
              <a:rPr lang="en-GB" sz="1400" dirty="0"/>
              <a:t>1. Lack of staff/community volunteers to undertake community activities</a:t>
            </a:r>
          </a:p>
          <a:p>
            <a:r>
              <a:rPr lang="en-GB" sz="1400" dirty="0"/>
              <a:t>2. Lack of interest in communities</a:t>
            </a:r>
          </a:p>
          <a:p>
            <a:r>
              <a:rPr lang="en-GB" sz="1400" dirty="0"/>
              <a:t>2. Lack of understanding and respect for others of different cultural backgrounds, religious/political belief, ability or sexual orientation</a:t>
            </a:r>
          </a:p>
          <a:p>
            <a:r>
              <a:rPr lang="en-GB" sz="1400" dirty="0"/>
              <a:t>4. Lack of information/promotion of cross community activities and events</a:t>
            </a:r>
          </a:p>
          <a:p>
            <a:r>
              <a:rPr lang="en-GB" sz="1400" dirty="0"/>
              <a:t>5. Impact of COVID-19 pandemic increasing isolation/preventing people from becoming engaged in community activity</a:t>
            </a:r>
          </a:p>
          <a:p>
            <a:endParaRPr lang="en-GB" sz="1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F36FFE-7C54-4FA0-CC37-971E789F71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562" y="1836850"/>
            <a:ext cx="8002117" cy="462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314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1189</Words>
  <Application>Microsoft Office PowerPoint</Application>
  <PresentationFormat>Widescreen</PresentationFormat>
  <Paragraphs>191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Crudden</dc:creator>
  <cp:lastModifiedBy>Jane Crudden</cp:lastModifiedBy>
  <cp:revision>2</cp:revision>
  <cp:lastPrinted>2023-03-13T12:17:13Z</cp:lastPrinted>
  <dcterms:created xsi:type="dcterms:W3CDTF">2023-03-13T10:31:09Z</dcterms:created>
  <dcterms:modified xsi:type="dcterms:W3CDTF">2023-04-24T15:27:18Z</dcterms:modified>
</cp:coreProperties>
</file>